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322" r:id="rId3"/>
    <p:sldId id="320" r:id="rId4"/>
    <p:sldId id="319" r:id="rId5"/>
    <p:sldId id="321" r:id="rId6"/>
    <p:sldId id="318" r:id="rId7"/>
    <p:sldId id="316" r:id="rId8"/>
    <p:sldId id="324" r:id="rId9"/>
    <p:sldId id="317" r:id="rId10"/>
    <p:sldId id="323" r:id="rId11"/>
    <p:sldId id="325" r:id="rId12"/>
    <p:sldId id="297" r:id="rId1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B26D"/>
    <a:srgbClr val="42724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1" autoAdjust="0"/>
    <p:restoredTop sz="94381" autoAdjust="0"/>
  </p:normalViewPr>
  <p:slideViewPr>
    <p:cSldViewPr>
      <p:cViewPr varScale="1">
        <p:scale>
          <a:sx n="72" d="100"/>
          <a:sy n="72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1"/>
          <c:tx>
            <c:strRef>
              <c:f>'[Funded Positions History.xlsx]Sheet1'!$A$21</c:f>
              <c:strCache>
                <c:ptCount val="1"/>
                <c:pt idx="0">
                  <c:v>Population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'[Funded Positions History.xlsx]Sheet1'!$B$2:$K$2</c:f>
              <c:strCache>
                <c:ptCount val="10"/>
                <c:pt idx="0">
                  <c:v>05/06</c:v>
                </c:pt>
                <c:pt idx="1">
                  <c:v>06/07</c:v>
                </c:pt>
                <c:pt idx="2">
                  <c:v>07/08</c:v>
                </c:pt>
                <c:pt idx="3">
                  <c:v>08/09</c:v>
                </c:pt>
                <c:pt idx="4">
                  <c:v>09/10</c:v>
                </c:pt>
                <c:pt idx="5">
                  <c:v>10/11</c:v>
                </c:pt>
                <c:pt idx="6">
                  <c:v>11/12</c:v>
                </c:pt>
                <c:pt idx="7">
                  <c:v>12/13</c:v>
                </c:pt>
                <c:pt idx="8">
                  <c:v>13/14</c:v>
                </c:pt>
                <c:pt idx="9">
                  <c:v>14/15</c:v>
                </c:pt>
              </c:strCache>
            </c:strRef>
          </c:cat>
          <c:val>
            <c:numRef>
              <c:f>'[Funded Positions History.xlsx]Sheet1'!$B$21:$K$21</c:f>
              <c:numCache>
                <c:formatCode>#,##0</c:formatCode>
                <c:ptCount val="10"/>
                <c:pt idx="0">
                  <c:v>16200</c:v>
                </c:pt>
                <c:pt idx="1">
                  <c:v>16436</c:v>
                </c:pt>
                <c:pt idx="2">
                  <c:v>16614</c:v>
                </c:pt>
                <c:pt idx="3">
                  <c:v>16731</c:v>
                </c:pt>
                <c:pt idx="4">
                  <c:v>16734</c:v>
                </c:pt>
                <c:pt idx="5">
                  <c:v>18493</c:v>
                </c:pt>
                <c:pt idx="6">
                  <c:v>18585</c:v>
                </c:pt>
                <c:pt idx="7">
                  <c:v>18764</c:v>
                </c:pt>
                <c:pt idx="8">
                  <c:v>18911</c:v>
                </c:pt>
                <c:pt idx="9">
                  <c:v>19000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39-45DB-803F-99EC581F67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3692240"/>
        <c:axId val="233692632"/>
      </c:lineChart>
      <c:lineChart>
        <c:grouping val="standard"/>
        <c:varyColors val="0"/>
        <c:ser>
          <c:idx val="0"/>
          <c:order val="0"/>
          <c:tx>
            <c:strRef>
              <c:f>'[Funded Positions History.xlsx]Sheet1'!$A$19</c:f>
              <c:strCache>
                <c:ptCount val="1"/>
                <c:pt idx="0">
                  <c:v># Employees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'[Funded Positions History.xlsx]Sheet1'!$B$2:$K$2</c:f>
              <c:strCache>
                <c:ptCount val="10"/>
                <c:pt idx="0">
                  <c:v>05/06</c:v>
                </c:pt>
                <c:pt idx="1">
                  <c:v>06/07</c:v>
                </c:pt>
                <c:pt idx="2">
                  <c:v>07/08</c:v>
                </c:pt>
                <c:pt idx="3">
                  <c:v>08/09</c:v>
                </c:pt>
                <c:pt idx="4">
                  <c:v>09/10</c:v>
                </c:pt>
                <c:pt idx="5">
                  <c:v>10/11</c:v>
                </c:pt>
                <c:pt idx="6">
                  <c:v>11/12</c:v>
                </c:pt>
                <c:pt idx="7">
                  <c:v>12/13</c:v>
                </c:pt>
                <c:pt idx="8">
                  <c:v>13/14</c:v>
                </c:pt>
                <c:pt idx="9">
                  <c:v>14/15</c:v>
                </c:pt>
              </c:strCache>
            </c:strRef>
          </c:cat>
          <c:val>
            <c:numRef>
              <c:f>'[Funded Positions History.xlsx]Sheet1'!$B$19:$K$19</c:f>
              <c:numCache>
                <c:formatCode>0</c:formatCode>
                <c:ptCount val="10"/>
                <c:pt idx="0">
                  <c:v>173</c:v>
                </c:pt>
                <c:pt idx="1">
                  <c:v>176</c:v>
                </c:pt>
                <c:pt idx="2">
                  <c:v>161</c:v>
                </c:pt>
                <c:pt idx="3">
                  <c:v>159</c:v>
                </c:pt>
                <c:pt idx="4">
                  <c:v>157</c:v>
                </c:pt>
                <c:pt idx="5">
                  <c:v>157</c:v>
                </c:pt>
                <c:pt idx="6">
                  <c:v>157</c:v>
                </c:pt>
                <c:pt idx="7">
                  <c:v>158</c:v>
                </c:pt>
                <c:pt idx="8">
                  <c:v>161</c:v>
                </c:pt>
                <c:pt idx="9">
                  <c:v>159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39-45DB-803F-99EC581F67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3693416"/>
        <c:axId val="233693024"/>
      </c:lineChart>
      <c:catAx>
        <c:axId val="23369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692632"/>
        <c:crosses val="autoZero"/>
        <c:auto val="1"/>
        <c:lblAlgn val="ctr"/>
        <c:lblOffset val="100"/>
        <c:noMultiLvlLbl val="0"/>
      </c:catAx>
      <c:valAx>
        <c:axId val="233692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3692240"/>
        <c:crosses val="autoZero"/>
        <c:crossBetween val="between"/>
      </c:valAx>
      <c:valAx>
        <c:axId val="233693024"/>
        <c:scaling>
          <c:orientation val="minMax"/>
        </c:scaling>
        <c:delete val="0"/>
        <c:axPos val="r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3693416"/>
        <c:crosses val="max"/>
        <c:crossBetween val="between"/>
      </c:valAx>
      <c:catAx>
        <c:axId val="2336934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36930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284361520579729"/>
          <c:y val="0.95382292030760563"/>
          <c:w val="0.42679492338783215"/>
          <c:h val="3.40651213270128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229843900208749"/>
          <c:y val="1.2293637740862267E-2"/>
          <c:w val="0.6792544896054824"/>
          <c:h val="0.79334710154637278"/>
        </c:manualLayout>
      </c:layout>
      <c:barChart>
        <c:barDir val="col"/>
        <c:grouping val="clustered"/>
        <c:varyColors val="0"/>
        <c:ser>
          <c:idx val="2"/>
          <c:order val="1"/>
          <c:tx>
            <c:strRef>
              <c:f>'[14-15 Budget Draft 071014 (2).xlsx]PieAdV'!$C$7</c:f>
              <c:strCache>
                <c:ptCount val="1"/>
                <c:pt idx="0">
                  <c:v>Taxable Property Value (DR-422)</c:v>
                </c:pt>
              </c:strCache>
            </c:strRef>
          </c:tx>
          <c:spPr>
            <a:solidFill>
              <a:srgbClr val="174578">
                <a:lumMod val="75000"/>
              </a:srgbClr>
            </a:solidFill>
            <a:ln>
              <a:noFill/>
            </a:ln>
            <a:effectLst/>
          </c:spPr>
          <c:invertIfNegative val="0"/>
          <c:cat>
            <c:numRef>
              <c:f>'[14-15 Budget Draft 071014 (2).xlsx]PieAdV'!$A$8:$A$16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'[14-15 Budget Draft 071014 (2).xlsx]PieAdV'!$C$8:$C$16</c:f>
              <c:numCache>
                <c:formatCode>#,##0</c:formatCode>
                <c:ptCount val="9"/>
                <c:pt idx="0">
                  <c:v>743054958</c:v>
                </c:pt>
                <c:pt idx="1">
                  <c:v>969710422</c:v>
                </c:pt>
                <c:pt idx="2">
                  <c:v>1087038309</c:v>
                </c:pt>
                <c:pt idx="3">
                  <c:v>1035040296</c:v>
                </c:pt>
                <c:pt idx="4">
                  <c:v>1039773436</c:v>
                </c:pt>
                <c:pt idx="5">
                  <c:v>1054653164</c:v>
                </c:pt>
                <c:pt idx="6">
                  <c:v>1015389160</c:v>
                </c:pt>
                <c:pt idx="7">
                  <c:v>995624348</c:v>
                </c:pt>
                <c:pt idx="8">
                  <c:v>989587426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60E7-476B-A38C-0DDCF4D41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3694200"/>
        <c:axId val="281236592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'[14-15 Budget Draft 071014 (2).xlsx]PieAdV'!$B$7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'[14-15 Budget Draft 071014 (2).xlsx]PieAdV'!$A$8:$A$16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2005</c:v>
                      </c:pt>
                      <c:pt idx="1">
                        <c:v>2006</c:v>
                      </c:pt>
                      <c:pt idx="2">
                        <c:v>2007</c:v>
                      </c:pt>
                      <c:pt idx="3">
                        <c:v>2008</c:v>
                      </c:pt>
                      <c:pt idx="4">
                        <c:v>2009</c:v>
                      </c:pt>
                      <c:pt idx="5">
                        <c:v>2010</c:v>
                      </c:pt>
                      <c:pt idx="6">
                        <c:v>2011</c:v>
                      </c:pt>
                      <c:pt idx="7">
                        <c:v>2012</c:v>
                      </c:pt>
                      <c:pt idx="8">
                        <c:v>2013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'[14-15 Budget Draft 071014 (2).xlsx]PieAdV'!$B$8:$B$16</c15:sqref>
                        </c15:formulaRef>
                      </c:ext>
                    </c:extLst>
                    <c:numCache>
                      <c:formatCode>General</c:formatCode>
                      <c:ptCount val="9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60E7-476B-A38C-0DDCF4D4166D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3"/>
          <c:order val="2"/>
          <c:tx>
            <c:strRef>
              <c:f>'[14-15 Budget Draft 071014 (2).xlsx]PieAdV'!$D$7</c:f>
              <c:strCache>
                <c:ptCount val="1"/>
                <c:pt idx="0">
                  <c:v>Operating Millage Rate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Lit>
              <c:ptCount val="9"/>
              <c:pt idx="0">
                <c:v>1.0000</c:v>
              </c:pt>
              <c:pt idx="1">
                <c:v>2.0000</c:v>
              </c:pt>
              <c:pt idx="2">
                <c:v>3.0000</c:v>
              </c:pt>
              <c:pt idx="3">
                <c:v>4.0000</c:v>
              </c:pt>
              <c:pt idx="4">
                <c:v>5.0000</c:v>
              </c:pt>
              <c:pt idx="5">
                <c:v>6.0000</c:v>
              </c:pt>
              <c:pt idx="6">
                <c:v>7.0000</c:v>
              </c:pt>
              <c:pt idx="7">
                <c:v>8.0000</c:v>
              </c:pt>
              <c:pt idx="8">
                <c:v>9.0000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'[14-15 Budget Draft 071014 (2).xlsx]PieAdV'!$D$8:$D$16</c:f>
              <c:numCache>
                <c:formatCode>#,##0.0000</c:formatCode>
                <c:ptCount val="9"/>
                <c:pt idx="0">
                  <c:v>4</c:v>
                </c:pt>
                <c:pt idx="1">
                  <c:v>3.25</c:v>
                </c:pt>
                <c:pt idx="2">
                  <c:v>2.8266</c:v>
                </c:pt>
                <c:pt idx="3">
                  <c:v>3.0886999999999998</c:v>
                </c:pt>
                <c:pt idx="4">
                  <c:v>3.0886999999999998</c:v>
                </c:pt>
                <c:pt idx="5">
                  <c:v>3.0886999999999998</c:v>
                </c:pt>
                <c:pt idx="6">
                  <c:v>3.0886999999999998</c:v>
                </c:pt>
                <c:pt idx="7">
                  <c:v>3.0886999999999998</c:v>
                </c:pt>
                <c:pt idx="8">
                  <c:v>3.0886999999999998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60E7-476B-A38C-0DDCF4D4166D}"/>
            </c:ext>
          </c:extLst>
        </c:ser>
        <c:ser>
          <c:idx val="4"/>
          <c:order val="3"/>
          <c:tx>
            <c:strRef>
              <c:f>'[14-15 Budget Draft 071014 (2).xlsx]PieAdV'!$E$7</c:f>
              <c:strCache>
                <c:ptCount val="1"/>
                <c:pt idx="0">
                  <c:v>Ad Valorem Proceeds</c:v>
                </c:pt>
              </c:strCache>
            </c:strRef>
          </c:tx>
          <c:spPr>
            <a:ln w="539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Lit>
              <c:ptCount val="9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'[14-15 Budget Draft 071014 (2).xlsx]PieAdV'!$E$8:$E$16</c:f>
              <c:numCache>
                <c:formatCode>#,##0</c:formatCode>
                <c:ptCount val="9"/>
                <c:pt idx="0">
                  <c:v>2972219.8319999999</c:v>
                </c:pt>
                <c:pt idx="1">
                  <c:v>3151558.8714999999</c:v>
                </c:pt>
                <c:pt idx="2">
                  <c:v>3072622.4842193997</c:v>
                </c:pt>
                <c:pt idx="3">
                  <c:v>3196928.9622551999</c:v>
                </c:pt>
                <c:pt idx="4">
                  <c:v>3211548.2117731995</c:v>
                </c:pt>
                <c:pt idx="5">
                  <c:v>3257507.2276467998</c:v>
                </c:pt>
                <c:pt idx="6">
                  <c:v>3136232.4984919997</c:v>
                </c:pt>
                <c:pt idx="7">
                  <c:v>3075184.9236675994</c:v>
                </c:pt>
                <c:pt idx="8">
                  <c:v>3056538.6826861994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2-60E7-476B-A38C-0DDCF4D41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1237376"/>
        <c:axId val="281236984"/>
      </c:lineChart>
      <c:catAx>
        <c:axId val="233694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1236592"/>
        <c:crosses val="autoZero"/>
        <c:auto val="1"/>
        <c:lblAlgn val="ctr"/>
        <c:lblOffset val="100"/>
        <c:noMultiLvlLbl val="0"/>
      </c:catAx>
      <c:valAx>
        <c:axId val="281236592"/>
        <c:scaling>
          <c:orientation val="minMax"/>
          <c:max val="13000004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69420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.10714770295249651"/>
                <c:y val="0.41400692352601681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>
                      <a:solidFill>
                        <a:schemeClr val="accent3">
                          <a:lumMod val="50000"/>
                        </a:schemeClr>
                      </a:solidFill>
                    </a:rPr>
                    <a:t>Tax Base (Millions)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281236984"/>
        <c:scaling>
          <c:orientation val="minMax"/>
          <c:max val="3500000"/>
          <c:min val="2800000"/>
        </c:scaling>
        <c:delete val="0"/>
        <c:axPos val="r"/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1237376"/>
        <c:crosses val="max"/>
        <c:crossBetween val="between"/>
      </c:valAx>
      <c:catAx>
        <c:axId val="281237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1236984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sq" cmpd="sng" algn="ctr">
      <a:solidFill>
        <a:schemeClr val="tx1">
          <a:lumMod val="15000"/>
          <a:lumOff val="85000"/>
        </a:schemeClr>
      </a:solidFill>
      <a:round/>
    </a:ln>
    <a:effectLst>
      <a:outerShdw blurRad="50800" dist="38100" dir="5400000" algn="t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229843900208749"/>
          <c:y val="1.2293637740862267E-2"/>
          <c:w val="0.6792544896054824"/>
          <c:h val="0.79334710154637278"/>
        </c:manualLayout>
      </c:layout>
      <c:barChart>
        <c:barDir val="col"/>
        <c:grouping val="clustered"/>
        <c:varyColors val="0"/>
        <c:ser>
          <c:idx val="2"/>
          <c:order val="1"/>
          <c:tx>
            <c:strRef>
              <c:f>'[14-15 Budget Draft 071014 (2).xlsx]PieAdV'!$C$7</c:f>
              <c:strCache>
                <c:ptCount val="1"/>
                <c:pt idx="0">
                  <c:v>Taxable Property Value (DR-422)</c:v>
                </c:pt>
              </c:strCache>
            </c:strRef>
          </c:tx>
          <c:spPr>
            <a:solidFill>
              <a:srgbClr val="FFFFFF">
                <a:lumMod val="65000"/>
              </a:srgbClr>
            </a:solidFill>
            <a:ln>
              <a:noFill/>
            </a:ln>
            <a:effectLst/>
          </c:spPr>
          <c:invertIfNegative val="0"/>
          <c:cat>
            <c:numRef>
              <c:f>'[14-15 Budget Draft 071014 (2).xlsx]PieAdV'!$A$8:$A$16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'[14-15 Budget Draft 071014 (2).xlsx]PieAdV'!$C$8:$C$16</c:f>
              <c:numCache>
                <c:formatCode>#,##0</c:formatCode>
                <c:ptCount val="9"/>
                <c:pt idx="0">
                  <c:v>743054958</c:v>
                </c:pt>
                <c:pt idx="1">
                  <c:v>969710422</c:v>
                </c:pt>
                <c:pt idx="2">
                  <c:v>1087038309</c:v>
                </c:pt>
                <c:pt idx="3">
                  <c:v>1035040296</c:v>
                </c:pt>
                <c:pt idx="4">
                  <c:v>1039773436</c:v>
                </c:pt>
                <c:pt idx="5">
                  <c:v>1054653164</c:v>
                </c:pt>
                <c:pt idx="6">
                  <c:v>1015389160</c:v>
                </c:pt>
                <c:pt idx="7">
                  <c:v>995624348</c:v>
                </c:pt>
                <c:pt idx="8">
                  <c:v>989587426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684D-4A99-8969-30242D0BFF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1238552"/>
        <c:axId val="282525184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'[14-15 Budget Draft 071014 (2).xlsx]PieAdV'!$B$7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'[14-15 Budget Draft 071014 (2).xlsx]PieAdV'!$A$8:$A$16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2005</c:v>
                      </c:pt>
                      <c:pt idx="1">
                        <c:v>2006</c:v>
                      </c:pt>
                      <c:pt idx="2">
                        <c:v>2007</c:v>
                      </c:pt>
                      <c:pt idx="3">
                        <c:v>2008</c:v>
                      </c:pt>
                      <c:pt idx="4">
                        <c:v>2009</c:v>
                      </c:pt>
                      <c:pt idx="5">
                        <c:v>2010</c:v>
                      </c:pt>
                      <c:pt idx="6">
                        <c:v>2011</c:v>
                      </c:pt>
                      <c:pt idx="7">
                        <c:v>2012</c:v>
                      </c:pt>
                      <c:pt idx="8">
                        <c:v>2013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'[14-15 Budget Draft 071014 (2).xlsx]PieAdV'!$B$8:$B$16</c15:sqref>
                        </c15:formulaRef>
                      </c:ext>
                    </c:extLst>
                    <c:numCache>
                      <c:formatCode>General</c:formatCode>
                      <c:ptCount val="9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684D-4A99-8969-30242D0BFF67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3"/>
          <c:order val="2"/>
          <c:tx>
            <c:strRef>
              <c:f>'[14-15 Budget Draft 071014 (2).xlsx]PieAdV'!$D$7</c:f>
              <c:strCache>
                <c:ptCount val="1"/>
                <c:pt idx="0">
                  <c:v>Operating Millage Rate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Lit>
              <c:ptCount val="9"/>
              <c:pt idx="0">
                <c:v>1.0000</c:v>
              </c:pt>
              <c:pt idx="1">
                <c:v>2.0000</c:v>
              </c:pt>
              <c:pt idx="2">
                <c:v>3.0000</c:v>
              </c:pt>
              <c:pt idx="3">
                <c:v>4.0000</c:v>
              </c:pt>
              <c:pt idx="4">
                <c:v>5.0000</c:v>
              </c:pt>
              <c:pt idx="5">
                <c:v>6.0000</c:v>
              </c:pt>
              <c:pt idx="6">
                <c:v>7.0000</c:v>
              </c:pt>
              <c:pt idx="7">
                <c:v>8.0000</c:v>
              </c:pt>
              <c:pt idx="8">
                <c:v>9.0000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'[14-15 Budget Draft 071014 (2).xlsx]PieAdV'!$D$8:$D$16</c:f>
              <c:numCache>
                <c:formatCode>#,##0.0000</c:formatCode>
                <c:ptCount val="9"/>
                <c:pt idx="0">
                  <c:v>4</c:v>
                </c:pt>
                <c:pt idx="1">
                  <c:v>3.25</c:v>
                </c:pt>
                <c:pt idx="2">
                  <c:v>2.8266</c:v>
                </c:pt>
                <c:pt idx="3">
                  <c:v>3.0886999999999998</c:v>
                </c:pt>
                <c:pt idx="4">
                  <c:v>3.0886999999999998</c:v>
                </c:pt>
                <c:pt idx="5">
                  <c:v>3.0886999999999998</c:v>
                </c:pt>
                <c:pt idx="6">
                  <c:v>3.0886999999999998</c:v>
                </c:pt>
                <c:pt idx="7">
                  <c:v>3.0886999999999998</c:v>
                </c:pt>
                <c:pt idx="8">
                  <c:v>3.0886999999999998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684D-4A99-8969-30242D0BFF67}"/>
            </c:ext>
          </c:extLst>
        </c:ser>
        <c:ser>
          <c:idx val="4"/>
          <c:order val="3"/>
          <c:tx>
            <c:strRef>
              <c:f>'[14-15 Budget Draft 071014 (2).xlsx]PieAdV'!$E$7</c:f>
              <c:strCache>
                <c:ptCount val="1"/>
                <c:pt idx="0">
                  <c:v>Ad Valorem Proceeds</c:v>
                </c:pt>
              </c:strCache>
            </c:strRef>
          </c:tx>
          <c:spPr>
            <a:ln w="53975" cap="rnd">
              <a:solidFill>
                <a:srgbClr val="000000">
                  <a:lumMod val="50000"/>
                  <a:lumOff val="50000"/>
                </a:srgbClr>
              </a:solidFill>
              <a:round/>
            </a:ln>
            <a:effectLst/>
          </c:spPr>
          <c:marker>
            <c:symbol val="none"/>
          </c:marker>
          <c:cat>
            <c:strLit>
              <c:ptCount val="9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'[14-15 Budget Draft 071014 (2).xlsx]PieAdV'!$E$8:$E$16</c:f>
              <c:numCache>
                <c:formatCode>#,##0</c:formatCode>
                <c:ptCount val="9"/>
                <c:pt idx="0">
                  <c:v>2972219.8319999999</c:v>
                </c:pt>
                <c:pt idx="1">
                  <c:v>3151558.8714999999</c:v>
                </c:pt>
                <c:pt idx="2">
                  <c:v>3072622.4842193997</c:v>
                </c:pt>
                <c:pt idx="3">
                  <c:v>3196928.9622551999</c:v>
                </c:pt>
                <c:pt idx="4">
                  <c:v>3211548.2117731995</c:v>
                </c:pt>
                <c:pt idx="5">
                  <c:v>3257507.2276467998</c:v>
                </c:pt>
                <c:pt idx="6">
                  <c:v>3136232.4984919997</c:v>
                </c:pt>
                <c:pt idx="7">
                  <c:v>3075184.9236675994</c:v>
                </c:pt>
                <c:pt idx="8">
                  <c:v>3056538.6826861994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2-684D-4A99-8969-30242D0BFF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2525968"/>
        <c:axId val="282525576"/>
      </c:lineChart>
      <c:catAx>
        <c:axId val="281238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2525184"/>
        <c:crosses val="autoZero"/>
        <c:auto val="1"/>
        <c:lblAlgn val="ctr"/>
        <c:lblOffset val="100"/>
        <c:noMultiLvlLbl val="0"/>
      </c:catAx>
      <c:valAx>
        <c:axId val="282525184"/>
        <c:scaling>
          <c:orientation val="minMax"/>
          <c:max val="13000004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12385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.10714770295249651"/>
                <c:y val="0.41400692352601681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>
                      <a:solidFill>
                        <a:schemeClr val="accent3">
                          <a:lumMod val="50000"/>
                        </a:schemeClr>
                      </a:solidFill>
                    </a:rPr>
                    <a:t>Tax Base (Millions)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282525576"/>
        <c:scaling>
          <c:orientation val="minMax"/>
          <c:max val="3500000"/>
          <c:min val="2800000"/>
        </c:scaling>
        <c:delete val="0"/>
        <c:axPos val="r"/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2525968"/>
        <c:crosses val="max"/>
        <c:crossBetween val="between"/>
      </c:valAx>
      <c:catAx>
        <c:axId val="2825259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2525576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sq" cmpd="sng" algn="ctr">
      <a:solidFill>
        <a:srgbClr val="1D528D">
          <a:lumMod val="15000"/>
          <a:lumOff val="85000"/>
        </a:srgbClr>
      </a:solidFill>
      <a:round/>
    </a:ln>
    <a:effectLst>
      <a:outerShdw blurRad="50800" dist="38100" dir="5400000" algn="t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0.675</cdr:x>
      <cdr:y>0.29333</cdr:y>
    </cdr:from>
    <cdr:to>
      <cdr:x>0.88333</cdr:x>
      <cdr:y>0.29333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710D8DFB-6D14-446D-90D3-C475891D36C9}"/>
            </a:ext>
          </a:extLst>
        </cdr:cNvPr>
        <cdr:cNvCxnSpPr/>
      </cdr:nvCxnSpPr>
      <cdr:spPr>
        <a:xfrm xmlns:a="http://schemas.openxmlformats.org/drawingml/2006/main">
          <a:off x="6172199" y="1676400"/>
          <a:ext cx="1905000" cy="0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FF0000"/>
          </a:solidFill>
          <a:headEnd type="triangle"/>
          <a:tailEnd type="triangle"/>
        </a:ln>
        <a:effectLst xmlns:a="http://schemas.openxmlformats.org/drawingml/2006/main">
          <a:outerShdw blurRad="50800" dist="50800" dir="5400000" algn="ctr" rotWithShape="0">
            <a:schemeClr val="tx2"/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0.71667</cdr:x>
      <cdr:y>0.26667</cdr:y>
    </cdr:from>
    <cdr:to>
      <cdr:x>0.83333</cdr:x>
      <cdr:y>0.30667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553199" y="1524000"/>
          <a:ext cx="1066800" cy="2286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25400">
          <a:solidFill>
            <a:srgbClr val="FF0000"/>
          </a:solidFill>
        </a:ln>
        <a:effectLst xmlns:a="http://schemas.openxmlformats.org/drawingml/2006/main">
          <a:outerShdw blurRad="50800" dist="38100" dir="2700000" sx="104000" sy="104000" algn="tl" rotWithShape="0">
            <a:schemeClr val="tx2">
              <a:alpha val="40000"/>
            </a:schemeClr>
          </a:outerShdw>
        </a:effectLst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Roll Back Rate</a:t>
          </a:r>
        </a:p>
      </cdr:txBody>
    </cdr:sp>
  </cdr:relSizeAnchor>
  <cdr:relSizeAnchor xmlns:cdr="http://schemas.openxmlformats.org/drawingml/2006/chartDrawing">
    <cdr:from>
      <cdr:x>0.27947</cdr:x>
      <cdr:y>0.53333</cdr:y>
    </cdr:from>
    <cdr:to>
      <cdr:x>0.8628</cdr:x>
      <cdr:y>0.61333</cdr:y>
    </cdr:to>
    <cdr:cxnSp macro="">
      <cdr:nvCxnSpPr>
        <cdr:cNvPr id="8" name="Straight Arrow Connector 7">
          <a:extLst xmlns:a="http://schemas.openxmlformats.org/drawingml/2006/main">
            <a:ext uri="{FF2B5EF4-FFF2-40B4-BE49-F238E27FC236}">
              <a16:creationId xmlns:a16="http://schemas.microsoft.com/office/drawing/2014/main" id="{1296BD19-9AA1-40F6-B3CA-3F3E7960C26A}"/>
            </a:ext>
          </a:extLst>
        </cdr:cNvPr>
        <cdr:cNvCxnSpPr/>
      </cdr:nvCxnSpPr>
      <cdr:spPr>
        <a:xfrm xmlns:a="http://schemas.openxmlformats.org/drawingml/2006/main" flipV="1">
          <a:off x="2555428" y="3048000"/>
          <a:ext cx="5334000" cy="457200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FF0000"/>
          </a:solidFill>
          <a:headEnd type="triangle"/>
          <a:tailEnd type="triangle"/>
        </a:ln>
        <a:effectLst xmlns:a="http://schemas.openxmlformats.org/drawingml/2006/main">
          <a:outerShdw blurRad="50800" dist="50800" dir="5400000" algn="ctr" rotWithShape="0">
            <a:schemeClr val="tx2"/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0.33353</cdr:x>
      <cdr:y>0.55275</cdr:y>
    </cdr:from>
    <cdr:to>
      <cdr:x>0.80874</cdr:x>
      <cdr:y>0.59275</cdr:y>
    </cdr:to>
    <cdr:sp macro="" textlink="">
      <cdr:nvSpPr>
        <cdr:cNvPr id="10" name="TextBox 1"/>
        <cdr:cNvSpPr txBox="1"/>
      </cdr:nvSpPr>
      <cdr:spPr>
        <a:xfrm xmlns:a="http://schemas.openxmlformats.org/drawingml/2006/main" rot="21302843">
          <a:off x="3049755" y="3158944"/>
          <a:ext cx="4345343" cy="2286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25400">
          <a:solidFill>
            <a:srgbClr val="FF0000"/>
          </a:solidFill>
        </a:ln>
        <a:effectLst xmlns:a="http://schemas.openxmlformats.org/drawingml/2006/main">
          <a:outerShdw blurRad="50800" dist="38100" dir="2700000" sx="104000" sy="104000" algn="tl" rotWithShape="0">
            <a:schemeClr val="tx2">
              <a:alpha val="40000"/>
            </a:schemeClr>
          </a:outerShdw>
        </a:effectLst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Approximately the same ad-valorem proceeds as ten years ago.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108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defTabSz="923328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354" y="1"/>
            <a:ext cx="2972108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r" defTabSz="923328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847"/>
            <a:ext cx="2972108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defTabSz="923328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354" y="8829847"/>
            <a:ext cx="2972108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r" defTabSz="923328">
              <a:defRPr sz="1200" smtClean="0"/>
            </a:lvl1pPr>
          </a:lstStyle>
          <a:p>
            <a:pPr>
              <a:defRPr/>
            </a:pPr>
            <a:fld id="{254A3705-C347-44EA-95DB-ACA9CEB6E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751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108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defTabSz="923328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354" y="1"/>
            <a:ext cx="2972108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r" defTabSz="923328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5325"/>
            <a:ext cx="4649788" cy="3487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108" y="4416500"/>
            <a:ext cx="5485784" cy="418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847"/>
            <a:ext cx="2972108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defTabSz="923328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354" y="8829847"/>
            <a:ext cx="2972108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r" defTabSz="923328">
              <a:defRPr sz="1200" smtClean="0"/>
            </a:lvl1pPr>
          </a:lstStyle>
          <a:p>
            <a:pPr>
              <a:defRPr/>
            </a:pPr>
            <a:fld id="{00AF9C0B-6F40-4543-A350-2E19371C6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594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Balance budget means</a:t>
            </a:r>
            <a:r>
              <a:rPr lang="en-US" baseline="0" dirty="0"/>
              <a:t> no spending cash (reserves) and the general funds is self-sufficient.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F9C0B-6F40-4543-A350-2E19371C621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470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Balance budget means</a:t>
            </a:r>
            <a:r>
              <a:rPr lang="en-US" baseline="0" dirty="0"/>
              <a:t> no spending cash (reserves) and the general funds is self-sufficient.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F9C0B-6F40-4543-A350-2E19371C621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43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A8BE27-5B84-4634-8CF1-5578FBD52E65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030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5"/>
          <p:cNvGraphicFramePr>
            <a:graphicFrameLocks noChangeAspect="1"/>
          </p:cNvGraphicFramePr>
          <p:nvPr/>
        </p:nvGraphicFramePr>
        <p:xfrm>
          <a:off x="44450" y="2393950"/>
          <a:ext cx="9077325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2" name="Image" r:id="rId3" imgW="10209524" imgH="1815873" progId="Photoshop.Image.6">
                  <p:embed/>
                </p:oleObj>
              </mc:Choice>
              <mc:Fallback>
                <p:oleObj name="Image" r:id="rId3" imgW="10209524" imgH="1815873" progId="Photoshop.Image.6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" y="2393950"/>
                        <a:ext cx="9077325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4925" y="4292600"/>
            <a:ext cx="9074150" cy="2520950"/>
            <a:chOff x="0" y="2640"/>
            <a:chExt cx="5760" cy="1680"/>
          </a:xfrm>
        </p:grpSpPr>
        <p:sp>
          <p:nvSpPr>
            <p:cNvPr id="6" name="Rectangle 17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168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Rectangle 18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96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46275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8" name="Rectangle 19"/>
          <p:cNvSpPr>
            <a:spLocks noChangeArrowheads="1"/>
          </p:cNvSpPr>
          <p:nvPr/>
        </p:nvSpPr>
        <p:spPr bwMode="gray">
          <a:xfrm>
            <a:off x="34925" y="44450"/>
            <a:ext cx="9074150" cy="2282825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9" name="Group 20"/>
          <p:cNvGrpSpPr>
            <a:grpSpLocks/>
          </p:cNvGrpSpPr>
          <p:nvPr/>
        </p:nvGrpSpPr>
        <p:grpSpPr bwMode="auto">
          <a:xfrm>
            <a:off x="-4763" y="0"/>
            <a:ext cx="9148763" cy="6856413"/>
            <a:chOff x="-3" y="0"/>
            <a:chExt cx="5763" cy="4319"/>
          </a:xfrm>
        </p:grpSpPr>
        <p:sp>
          <p:nvSpPr>
            <p:cNvPr id="10" name="AutoShape 21"/>
            <p:cNvSpPr>
              <a:spLocks noChangeArrowheads="1"/>
            </p:cNvSpPr>
            <p:nvPr userDrawn="1"/>
          </p:nvSpPr>
          <p:spPr bwMode="gray">
            <a:xfrm>
              <a:off x="24" y="24"/>
              <a:ext cx="5712" cy="4272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22"/>
            <p:cNvSpPr>
              <a:spLocks/>
            </p:cNvSpPr>
            <p:nvPr userDrawn="1"/>
          </p:nvSpPr>
          <p:spPr bwMode="gray">
            <a:xfrm>
              <a:off x="0" y="0"/>
              <a:ext cx="288" cy="28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Freeform 23"/>
            <p:cNvSpPr>
              <a:spLocks/>
            </p:cNvSpPr>
            <p:nvPr userDrawn="1"/>
          </p:nvSpPr>
          <p:spPr bwMode="gray">
            <a:xfrm rot="-5408600">
              <a:off x="-50" y="4030"/>
              <a:ext cx="336" cy="24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24"/>
            <p:cNvSpPr>
              <a:spLocks/>
            </p:cNvSpPr>
            <p:nvPr userDrawn="1"/>
          </p:nvSpPr>
          <p:spPr bwMode="gray">
            <a:xfrm rot="10769190">
              <a:off x="5519" y="4031"/>
              <a:ext cx="232" cy="287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" name="Freeform 25"/>
            <p:cNvSpPr>
              <a:spLocks/>
            </p:cNvSpPr>
            <p:nvPr userDrawn="1"/>
          </p:nvSpPr>
          <p:spPr bwMode="gray">
            <a:xfrm rot="5400000">
              <a:off x="5472" y="0"/>
              <a:ext cx="288" cy="28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15" name="Group 26"/>
          <p:cNvGrpSpPr>
            <a:grpSpLocks/>
          </p:cNvGrpSpPr>
          <p:nvPr/>
        </p:nvGrpSpPr>
        <p:grpSpPr bwMode="auto">
          <a:xfrm>
            <a:off x="2482850" y="2895600"/>
            <a:ext cx="2698750" cy="1041400"/>
            <a:chOff x="1610" y="1965"/>
            <a:chExt cx="1700" cy="656"/>
          </a:xfrm>
        </p:grpSpPr>
        <p:pic>
          <p:nvPicPr>
            <p:cNvPr id="16" name="Picture 27" descr="Untitled-1 copy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gray">
            <a:xfrm>
              <a:off x="2426" y="1965"/>
              <a:ext cx="590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28" descr="Untitled-1 copy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3061" y="2372"/>
              <a:ext cx="249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29" descr="Untitled-1 copy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gray">
            <a:xfrm>
              <a:off x="1610" y="2237"/>
              <a:ext cx="36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ltGray">
          <a:xfrm>
            <a:off x="762000" y="990600"/>
            <a:ext cx="7772400" cy="10668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0341D7-C1F9-4AF8-AC9F-ACEA20DB04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DB5F1-A6B9-4A33-AE08-E9A91FFF59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22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22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EAA30-9C5F-4877-A5A6-E57ED4458D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36277-F53D-4E8F-9E2D-50D1D62E2B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966F0-5B56-402F-AA7F-30AC9A7369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4C2CE-3D5F-49D1-AAAD-D3AE2AEA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1A1E1-4FCE-4DBA-BF6D-0F4AB68737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DEF26-51EC-4FA1-940B-D6662CAB32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24C9B-BC4A-404E-9251-9F3DF3F3F5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AE6C2-8494-4219-8F4A-233D697245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5A412-7055-4BD8-92CF-141FF6FC2C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1"/>
          <p:cNvGrpSpPr>
            <a:grpSpLocks/>
          </p:cNvGrpSpPr>
          <p:nvPr/>
        </p:nvGrpSpPr>
        <p:grpSpPr bwMode="auto">
          <a:xfrm>
            <a:off x="0" y="285750"/>
            <a:ext cx="9156700" cy="911225"/>
            <a:chOff x="-1" y="196"/>
            <a:chExt cx="5768" cy="635"/>
          </a:xfrm>
        </p:grpSpPr>
        <p:sp>
          <p:nvSpPr>
            <p:cNvPr id="1036" name="Rectangle 12"/>
            <p:cNvSpPr>
              <a:spLocks noChangeArrowheads="1"/>
            </p:cNvSpPr>
            <p:nvPr userDrawn="1"/>
          </p:nvSpPr>
          <p:spPr bwMode="gray">
            <a:xfrm>
              <a:off x="1" y="196"/>
              <a:ext cx="5766" cy="635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7" name="Freeform 13"/>
            <p:cNvSpPr>
              <a:spLocks/>
            </p:cNvSpPr>
            <p:nvPr userDrawn="1"/>
          </p:nvSpPr>
          <p:spPr bwMode="gray">
            <a:xfrm flipH="1" flipV="1">
              <a:off x="2265" y="196"/>
              <a:ext cx="3497" cy="226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8" name="Freeform 14"/>
            <p:cNvSpPr>
              <a:spLocks/>
            </p:cNvSpPr>
            <p:nvPr userDrawn="1"/>
          </p:nvSpPr>
          <p:spPr bwMode="gray">
            <a:xfrm>
              <a:off x="-1" y="514"/>
              <a:ext cx="3702" cy="311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0"/>
            <a:ext cx="9144000" cy="2413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gray">
          <a:xfrm>
            <a:off x="12700" y="1235075"/>
            <a:ext cx="9132888" cy="158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4101" name="Picture 17" descr="Untitled-1 copy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gray">
          <a:xfrm>
            <a:off x="252413" y="382588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8" descr="Untitled-1 copy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gray">
          <a:xfrm>
            <a:off x="973138" y="765175"/>
            <a:ext cx="358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6764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256A56D-EFB4-4C7F-90A9-D5E2BED0AF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22063" y="762000"/>
            <a:ext cx="7772400" cy="1066800"/>
          </a:xfrm>
        </p:spPr>
        <p:txBody>
          <a:bodyPr/>
          <a:lstStyle/>
          <a:p>
            <a:pPr eaLnBrk="1" hangingPunct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City of Lynn Haven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 Workshop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533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 22, 2014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Joel B. Schubert,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City Manager</a:t>
            </a:r>
          </a:p>
          <a:p>
            <a:pPr eaLnBrk="1" hangingPunct="1">
              <a:lnSpc>
                <a:spcPct val="80000"/>
              </a:lnSpc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75" y="228600"/>
            <a:ext cx="2632376" cy="19194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title"/>
          </p:nvPr>
        </p:nvSpPr>
        <p:spPr>
          <a:xfrm>
            <a:off x="1447800" y="251619"/>
            <a:ext cx="6629400" cy="914400"/>
          </a:xfrm>
        </p:spPr>
        <p:txBody>
          <a:bodyPr/>
          <a:lstStyle/>
          <a:p>
            <a:pPr eaLnBrk="1" hangingPunct="1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 of Millage Rates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30193"/>
            <a:ext cx="1038497" cy="7572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05000"/>
            <a:ext cx="6499201" cy="25908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137" y="5735682"/>
            <a:ext cx="6499201" cy="355600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Up-Down Arrow 9"/>
          <p:cNvSpPr/>
          <p:nvPr/>
        </p:nvSpPr>
        <p:spPr>
          <a:xfrm>
            <a:off x="6172200" y="4614091"/>
            <a:ext cx="457200" cy="1003300"/>
          </a:xfrm>
          <a:prstGeom prst="upDownArrow">
            <a:avLst/>
          </a:prstGeom>
          <a:ln>
            <a:solidFill>
              <a:srgbClr val="E1B26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113700"/>
              </p:ext>
            </p:extLst>
          </p:nvPr>
        </p:nvGraphicFramePr>
        <p:xfrm>
          <a:off x="7315200" y="1922418"/>
          <a:ext cx="1447800" cy="257338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sx="101000" sy="101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3604">
                <a:tc>
                  <a:txBody>
                    <a:bodyPr/>
                    <a:lstStyle/>
                    <a:p>
                      <a:r>
                        <a:rPr lang="en-US" sz="1600" b="0" dirty="0">
                          <a:effectLst/>
                        </a:rPr>
                        <a:t>Millage Rate</a:t>
                      </a:r>
                    </a:p>
                  </a:txBody>
                  <a:tcPr>
                    <a:solidFill>
                      <a:srgbClr val="E1B2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96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  <a:effectLst/>
                        </a:rPr>
                        <a:t>3.87</a:t>
                      </a:r>
                    </a:p>
                  </a:txBody>
                  <a:tcPr>
                    <a:solidFill>
                      <a:srgbClr val="E1B2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96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</a:p>
                  </a:txBody>
                  <a:tcPr>
                    <a:solidFill>
                      <a:srgbClr val="E1B2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96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  <a:effectLst/>
                        </a:rPr>
                        <a:t>3.75</a:t>
                      </a:r>
                    </a:p>
                  </a:txBody>
                  <a:tcPr>
                    <a:solidFill>
                      <a:srgbClr val="E1B2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96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  <a:effectLst/>
                        </a:rPr>
                        <a:t>5.77</a:t>
                      </a:r>
                    </a:p>
                  </a:txBody>
                  <a:tcPr>
                    <a:solidFill>
                      <a:srgbClr val="E1B2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96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  <a:effectLst/>
                        </a:rPr>
                        <a:t>5.82</a:t>
                      </a:r>
                    </a:p>
                  </a:txBody>
                  <a:tcPr>
                    <a:solidFill>
                      <a:srgbClr val="E1B2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96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  <a:effectLst/>
                        </a:rPr>
                        <a:t>Avg:</a:t>
                      </a:r>
                      <a:r>
                        <a:rPr lang="en-US" baseline="0" dirty="0">
                          <a:solidFill>
                            <a:srgbClr val="C00000"/>
                          </a:solidFill>
                          <a:effectLst/>
                        </a:rPr>
                        <a:t> 4.80</a:t>
                      </a:r>
                      <a:endParaRPr lang="en-US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>
                    <a:solidFill>
                      <a:srgbClr val="E1B2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977767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6248400" cy="914400"/>
          </a:xfrm>
        </p:spPr>
        <p:txBody>
          <a:bodyPr/>
          <a:lstStyle/>
          <a:p>
            <a:pPr eaLnBrk="1" hangingPunct="1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30193"/>
            <a:ext cx="1038497" cy="7572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304800" y="1371600"/>
            <a:ext cx="80772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Similar sized cities that provide similar services average 1 employee per 76 citizens, Lynn Haven’s average is 1 employee per 124 citizens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Similar sized cities that provide similar services average a millage rate of 4.80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 the past ten years: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City’s population has grown by 3,000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City’s staff has been reduced by 14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the quantity of services has increased the quality has remained the same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proceeds from ad-valorem are effectively the same, (increase of $84,319)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5287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3227442" y="533400"/>
            <a:ext cx="2746265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47675" indent="-447675" algn="ctr">
              <a:spcBef>
                <a:spcPct val="20000"/>
              </a:spcBef>
              <a:buClr>
                <a:srgbClr val="B5950D"/>
              </a:buClr>
              <a:buSzPct val="105000"/>
              <a:buFont typeface="Wingdings" pitchFamily="2" charset="2"/>
              <a:buNone/>
              <a:defRPr/>
            </a:pP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387" y="4572000"/>
            <a:ext cx="2632376" cy="19194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6629400" cy="914400"/>
          </a:xfrm>
        </p:spPr>
        <p:txBody>
          <a:bodyPr/>
          <a:lstStyle/>
          <a:p>
            <a:pPr eaLnBrk="1" hangingPunct="1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Overall Goals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30193"/>
            <a:ext cx="1038497" cy="7572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extBox 1"/>
          <p:cNvSpPr txBox="1"/>
          <p:nvPr/>
        </p:nvSpPr>
        <p:spPr>
          <a:xfrm>
            <a:off x="1828800" y="1676400"/>
            <a:ext cx="5791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Six Strategic Initiatives: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Budget: Self-sufficient General Fund, build reserves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 and improve infrastructure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Capitalize use of and ensure condition of City-owned property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Improve and attract economic development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Maximize human capital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Enhanced communication plan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849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30193"/>
            <a:ext cx="1038497" cy="7572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295400" y="1295400"/>
            <a:ext cx="5791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Enterprise Fund: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u="sng" dirty="0">
                <a:solidFill>
                  <a:schemeClr val="accent6"/>
                </a:solidFill>
              </a:rPr>
              <a:t>Reserve enterprise revenue for enterprise capital projects (infrastructure).</a:t>
            </a:r>
          </a:p>
          <a:p>
            <a:endParaRPr lang="en-US" u="sng" dirty="0">
              <a:solidFill>
                <a:schemeClr val="accent6"/>
              </a:solidFill>
            </a:endParaRPr>
          </a:p>
          <a:p>
            <a:r>
              <a:rPr lang="en-US" dirty="0"/>
              <a:t>Revenue: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Ensure fair and appropriate rates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Study when necessary, CPI adjustments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New fees</a:t>
            </a:r>
          </a:p>
          <a:p>
            <a:pPr marL="400050" indent="-400050">
              <a:buFont typeface="+mj-lt"/>
              <a:buAutoNum type="arabicPeriod"/>
            </a:pPr>
            <a:r>
              <a:rPr lang="en-US" dirty="0"/>
              <a:t>Leverage grants</a:t>
            </a:r>
          </a:p>
          <a:p>
            <a:endParaRPr lang="en-US" dirty="0"/>
          </a:p>
          <a:p>
            <a:r>
              <a:rPr lang="en-US" dirty="0"/>
              <a:t>Expenditures:</a:t>
            </a:r>
          </a:p>
          <a:p>
            <a:pPr marL="400050" indent="-400050">
              <a:buFont typeface="+mj-lt"/>
              <a:buAutoNum type="arabicPeriod"/>
            </a:pPr>
            <a:r>
              <a:rPr lang="en-US" dirty="0"/>
              <a:t>Leverage City staff for all projects when appropriate</a:t>
            </a:r>
          </a:p>
          <a:p>
            <a:pPr marL="400050" indent="-400050">
              <a:buFont typeface="+mj-lt"/>
              <a:buAutoNum type="arabicPeriod"/>
            </a:pPr>
            <a:r>
              <a:rPr lang="en-US" dirty="0"/>
              <a:t>Intergovernmental agreements</a:t>
            </a:r>
          </a:p>
          <a:p>
            <a:pPr marL="1314450" lvl="2" indent="-400050">
              <a:buFont typeface="+mj-lt"/>
              <a:buAutoNum type="romanUcPeriod"/>
            </a:pPr>
            <a:endParaRPr lang="en-US" dirty="0"/>
          </a:p>
          <a:p>
            <a:pPr marL="800100" lvl="1" indent="-342900">
              <a:buFont typeface="+mj-lt"/>
              <a:buAutoNum type="alphaLcParenR"/>
            </a:pPr>
            <a:endParaRPr lang="en-US" dirty="0"/>
          </a:p>
          <a:p>
            <a:endParaRPr 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6629400" cy="914400"/>
          </a:xfrm>
        </p:spPr>
        <p:txBody>
          <a:bodyPr/>
          <a:lstStyle/>
          <a:p>
            <a:pPr eaLnBrk="1" hangingPunct="1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Overall Goals</a:t>
            </a:r>
          </a:p>
        </p:txBody>
      </p:sp>
    </p:spTree>
    <p:extLst>
      <p:ext uri="{BB962C8B-B14F-4D97-AF65-F5344CB8AC3E}">
        <p14:creationId xmlns:p14="http://schemas.microsoft.com/office/powerpoint/2010/main" val="29937096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30193"/>
            <a:ext cx="1038497" cy="7572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Rectangle 8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6629400" cy="914400"/>
          </a:xfrm>
        </p:spPr>
        <p:txBody>
          <a:bodyPr/>
          <a:lstStyle/>
          <a:p>
            <a:pPr eaLnBrk="1" hangingPunct="1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Overall Goals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400" y="1295400"/>
            <a:ext cx="5791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Fund: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u="sng" dirty="0">
                <a:solidFill>
                  <a:schemeClr val="accent6"/>
                </a:solidFill>
              </a:rPr>
              <a:t>Self-sufficiency.</a:t>
            </a:r>
          </a:p>
          <a:p>
            <a:endParaRPr lang="en-US" dirty="0"/>
          </a:p>
          <a:p>
            <a:r>
              <a:rPr lang="en-US" dirty="0"/>
              <a:t>Expenditures:</a:t>
            </a:r>
          </a:p>
          <a:p>
            <a:pPr marL="400050" indent="-400050">
              <a:buFont typeface="+mj-lt"/>
              <a:buAutoNum type="arabicPeriod"/>
            </a:pPr>
            <a:r>
              <a:rPr lang="en-US" dirty="0"/>
              <a:t>Leverage City staff for all projects when appropriate</a:t>
            </a:r>
          </a:p>
          <a:p>
            <a:pPr marL="400050" indent="-400050">
              <a:buFont typeface="+mj-lt"/>
              <a:buAutoNum type="arabicPeriod"/>
            </a:pPr>
            <a:r>
              <a:rPr lang="en-US" dirty="0"/>
              <a:t>Cross training of staff</a:t>
            </a:r>
          </a:p>
          <a:p>
            <a:pPr marL="400050" indent="-400050">
              <a:buFont typeface="+mj-lt"/>
              <a:buAutoNum type="arabicPeriod"/>
            </a:pPr>
            <a:r>
              <a:rPr lang="en-US" dirty="0"/>
              <a:t>Intergovernmental agreements</a:t>
            </a:r>
          </a:p>
          <a:p>
            <a:pPr marL="400050" indent="-4000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Revenue: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Half-cent sales tax</a:t>
            </a:r>
          </a:p>
          <a:p>
            <a:pPr marL="400050" indent="-400050">
              <a:buFont typeface="+mj-lt"/>
              <a:buAutoNum type="arabicPeriod"/>
            </a:pPr>
            <a:r>
              <a:rPr lang="en-US" dirty="0"/>
              <a:t>Leverage grants</a:t>
            </a:r>
          </a:p>
          <a:p>
            <a:pPr marL="400050" indent="-400050">
              <a:buFont typeface="+mj-lt"/>
              <a:buAutoNum type="arabicPeriod"/>
            </a:pPr>
            <a:r>
              <a:rPr lang="en-US" dirty="0"/>
              <a:t>Ad-valorem rate</a:t>
            </a:r>
          </a:p>
          <a:p>
            <a:pPr marL="400050" indent="-400050">
              <a:buFont typeface="+mj-lt"/>
              <a:buAutoNum type="arabicPeriod"/>
            </a:pPr>
            <a:r>
              <a:rPr lang="en-US" dirty="0"/>
              <a:t>New Fees</a:t>
            </a:r>
          </a:p>
          <a:p>
            <a:pPr marL="400050" indent="-400050">
              <a:buFont typeface="+mj-lt"/>
              <a:buAutoNum type="arabicPeriod"/>
            </a:pPr>
            <a:endParaRPr lang="en-US" dirty="0"/>
          </a:p>
          <a:p>
            <a:pPr marL="1314450" lvl="2" indent="-400050">
              <a:buFont typeface="+mj-lt"/>
              <a:buAutoNum type="romanUcPeriod"/>
            </a:pPr>
            <a:endParaRPr lang="en-US" dirty="0"/>
          </a:p>
          <a:p>
            <a:pPr marL="800100" lvl="1" indent="-342900">
              <a:buFont typeface="+mj-lt"/>
              <a:buAutoNum type="alphaLcParenR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371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6629400" cy="914400"/>
          </a:xfrm>
        </p:spPr>
        <p:txBody>
          <a:bodyPr/>
          <a:lstStyle/>
          <a:p>
            <a:pPr eaLnBrk="1" hangingPunct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Ten-year History: Comparison of City of Lynn Haven Employees by Department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30193"/>
            <a:ext cx="1038497" cy="7572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498372"/>
              </p:ext>
            </p:extLst>
          </p:nvPr>
        </p:nvGraphicFramePr>
        <p:xfrm>
          <a:off x="2762249" y="1625282"/>
          <a:ext cx="3619501" cy="4594860"/>
        </p:xfrm>
        <a:graphic>
          <a:graphicData uri="http://schemas.openxmlformats.org/drawingml/2006/table">
            <a:tbl>
              <a:tblPr>
                <a:effectLst>
                  <a:outerShdw blurRad="50800" dist="38100" dir="2700000" sx="101000" sy="101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625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3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FUNDED POSITIONS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05/06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14/15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Difference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Executive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Admin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Planning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PW Admin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Police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Fire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Building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Street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Fleet Mgmt.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Library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Leisure Services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Water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Sewer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Storm Water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Sanitation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CRA/Main Street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# Employees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159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-14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4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25999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title"/>
          </p:nvPr>
        </p:nvSpPr>
        <p:spPr>
          <a:xfrm>
            <a:off x="1447800" y="251619"/>
            <a:ext cx="6629400" cy="914400"/>
          </a:xfrm>
        </p:spPr>
        <p:txBody>
          <a:bodyPr/>
          <a:lstStyle/>
          <a:p>
            <a:pPr eaLnBrk="1" hangingPunct="1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 of Employee per Citizen Ratio*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30193"/>
            <a:ext cx="1038497" cy="7572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905000"/>
            <a:ext cx="6499201" cy="23368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99" y="5511800"/>
            <a:ext cx="6499201" cy="355600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Up-Down Arrow 9"/>
          <p:cNvSpPr/>
          <p:nvPr/>
        </p:nvSpPr>
        <p:spPr>
          <a:xfrm>
            <a:off x="6858000" y="4343400"/>
            <a:ext cx="457200" cy="1003300"/>
          </a:xfrm>
          <a:prstGeom prst="upDownArrow">
            <a:avLst/>
          </a:prstGeom>
          <a:ln>
            <a:solidFill>
              <a:srgbClr val="E1B26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6032500"/>
            <a:ext cx="31339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*part-time employees not included</a:t>
            </a:r>
          </a:p>
        </p:txBody>
      </p:sp>
    </p:spTree>
    <p:extLst>
      <p:ext uri="{BB962C8B-B14F-4D97-AF65-F5344CB8AC3E}">
        <p14:creationId xmlns:p14="http://schemas.microsoft.com/office/powerpoint/2010/main" val="42020770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15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6629400" cy="914400"/>
          </a:xfrm>
        </p:spPr>
        <p:txBody>
          <a:bodyPr/>
          <a:lstStyle/>
          <a:p>
            <a:pPr eaLnBrk="1" hangingPunct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Ten-year History: Population vs. # of City of Lynn Haven Employees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30193"/>
            <a:ext cx="1038497" cy="7572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690846"/>
              </p:ext>
            </p:extLst>
          </p:nvPr>
        </p:nvGraphicFramePr>
        <p:xfrm>
          <a:off x="237724" y="1371600"/>
          <a:ext cx="8677675" cy="5203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6629400" cy="914400"/>
          </a:xfrm>
        </p:spPr>
        <p:txBody>
          <a:bodyPr/>
          <a:lstStyle/>
          <a:p>
            <a:pPr eaLnBrk="1" hangingPunct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Nine-year History: Tax Base, Ad Valorem Proceeds and Millage Rate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30193"/>
            <a:ext cx="1038497" cy="7572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009255"/>
              </p:ext>
            </p:extLst>
          </p:nvPr>
        </p:nvGraphicFramePr>
        <p:xfrm>
          <a:off x="1" y="114300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03492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6629400" cy="914400"/>
          </a:xfrm>
        </p:spPr>
        <p:txBody>
          <a:bodyPr/>
          <a:lstStyle/>
          <a:p>
            <a:pPr eaLnBrk="1" hangingPunct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Nine-year History: Tax Base, Ad Valorem Proceeds and Millage Rate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30193"/>
            <a:ext cx="1038497" cy="7572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080016"/>
              </p:ext>
            </p:extLst>
          </p:nvPr>
        </p:nvGraphicFramePr>
        <p:xfrm>
          <a:off x="1" y="114300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734075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ample presentation slides">
  <a:themeElements>
    <a:clrScheme name="Sample presentation slides 1">
      <a:dk1>
        <a:srgbClr val="1D528D"/>
      </a:dk1>
      <a:lt1>
        <a:srgbClr val="FFFFFF"/>
      </a:lt1>
      <a:dk2>
        <a:srgbClr val="000000"/>
      </a:dk2>
      <a:lt2>
        <a:srgbClr val="CACACA"/>
      </a:lt2>
      <a:accent1>
        <a:srgbClr val="0099CC"/>
      </a:accent1>
      <a:accent2>
        <a:srgbClr val="BFA907"/>
      </a:accent2>
      <a:accent3>
        <a:srgbClr val="FFFFFF"/>
      </a:accent3>
      <a:accent4>
        <a:srgbClr val="174578"/>
      </a:accent4>
      <a:accent5>
        <a:srgbClr val="AACAE2"/>
      </a:accent5>
      <a:accent6>
        <a:srgbClr val="AD9906"/>
      </a:accent6>
      <a:hlink>
        <a:srgbClr val="6E81E0"/>
      </a:hlink>
      <a:folHlink>
        <a:srgbClr val="009999"/>
      </a:folHlink>
    </a:clrScheme>
    <a:fontScheme name="Sample presentation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1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BFA907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AD990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2">
        <a:dk1>
          <a:srgbClr val="4E40A4"/>
        </a:dk1>
        <a:lt1>
          <a:srgbClr val="FFFFFF"/>
        </a:lt1>
        <a:dk2>
          <a:srgbClr val="000000"/>
        </a:dk2>
        <a:lt2>
          <a:srgbClr val="CACACA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3">
        <a:dk1>
          <a:srgbClr val="666699"/>
        </a:dk1>
        <a:lt1>
          <a:srgbClr val="FFFFFF"/>
        </a:lt1>
        <a:dk2>
          <a:srgbClr val="000000"/>
        </a:dk2>
        <a:lt2>
          <a:srgbClr val="CACACA"/>
        </a:lt2>
        <a:accent1>
          <a:srgbClr val="72B88E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33273</TotalTime>
  <Words>447</Words>
  <Application>Microsoft Office PowerPoint</Application>
  <PresentationFormat>On-screen Show (4:3)</PresentationFormat>
  <Paragraphs>150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Sample presentation slides</vt:lpstr>
      <vt:lpstr>Image</vt:lpstr>
      <vt:lpstr>City of Lynn Haven Budget Workshop</vt:lpstr>
      <vt:lpstr>Overall Goals</vt:lpstr>
      <vt:lpstr>Overall Goals</vt:lpstr>
      <vt:lpstr>Overall Goals</vt:lpstr>
      <vt:lpstr>Ten-year History: Comparison of City of Lynn Haven Employees by Department</vt:lpstr>
      <vt:lpstr>Comparison of Employee per Citizen Ratio*</vt:lpstr>
      <vt:lpstr>Ten-year History: Population vs. # of City of Lynn Haven Employees</vt:lpstr>
      <vt:lpstr>Nine-year History: Tax Base, Ad Valorem Proceeds and Millage Rate</vt:lpstr>
      <vt:lpstr>Nine-year History: Tax Base, Ad Valorem Proceeds and Millage Rate</vt:lpstr>
      <vt:lpstr>Comparison of Millage Rates</vt:lpstr>
      <vt:lpstr>Summary</vt:lpstr>
      <vt:lpstr>PowerPoint Presentation</vt:lpstr>
    </vt:vector>
  </TitlesOfParts>
  <Company>DOR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Jessica L. West</dc:creator>
  <cp:lastModifiedBy>Jamie Warrick</cp:lastModifiedBy>
  <cp:revision>157</cp:revision>
  <cp:lastPrinted>2014-09-22T18:55:54Z</cp:lastPrinted>
  <dcterms:created xsi:type="dcterms:W3CDTF">2008-07-03T19:24:44Z</dcterms:created>
  <dcterms:modified xsi:type="dcterms:W3CDTF">2020-10-11T01:45:27Z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TC011367961033</vt:lpwstr>
  </property>
</Properties>
</file>