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88825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70" autoAdjust="0"/>
  </p:normalViewPr>
  <p:slideViewPr>
    <p:cSldViewPr showGuides="1">
      <p:cViewPr varScale="1">
        <p:scale>
          <a:sx n="76" d="100"/>
          <a:sy n="76" d="100"/>
        </p:scale>
        <p:origin x="678" y="84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10/10/2020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10/10/2020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10/10/2020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10/10/2020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Amended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12,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(Wastewater)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Revenue	        		Mid-Year Adjust	    	Justification</a:t>
            </a:r>
          </a:p>
          <a:p>
            <a:pPr marL="45720" indent="0">
              <a:buNone/>
            </a:pPr>
            <a:r>
              <a:rPr lang="en-US" dirty="0"/>
              <a:t>Wastewater Revenue		$81,140				Growth</a:t>
            </a:r>
          </a:p>
          <a:p>
            <a:pPr marL="45720" indent="0">
              <a:buNone/>
            </a:pPr>
            <a:r>
              <a:rPr lang="en-US" dirty="0"/>
              <a:t>Debt Proceeds</a:t>
            </a:r>
            <a:r>
              <a:rPr lang="en-US" sz="1100" dirty="0"/>
              <a:t>	        		</a:t>
            </a:r>
            <a:r>
              <a:rPr lang="en-US" dirty="0"/>
              <a:t>$6,600,000			SRF Loan</a:t>
            </a:r>
          </a:p>
          <a:p>
            <a:pPr marL="45720" indent="0">
              <a:buNone/>
            </a:pPr>
            <a:r>
              <a:rPr lang="en-US" dirty="0"/>
              <a:t>Total Revenue			$6,681,140</a:t>
            </a:r>
          </a:p>
        </p:txBody>
      </p:sp>
    </p:spTree>
    <p:extLst>
      <p:ext uri="{BB962C8B-B14F-4D97-AF65-F5344CB8AC3E}">
        <p14:creationId xmlns:p14="http://schemas.microsoft.com/office/powerpoint/2010/main" val="41573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(Wastewater)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Expenditures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Wastewater			$6,679,610			SRF Loan</a:t>
            </a:r>
          </a:p>
          <a:p>
            <a:pPr marL="45720" indent="0">
              <a:buNone/>
            </a:pPr>
            <a:r>
              <a:rPr lang="en-US" dirty="0"/>
              <a:t>Total Expenditures		$6,679,610</a:t>
            </a:r>
          </a:p>
        </p:txBody>
      </p:sp>
    </p:spTree>
    <p:extLst>
      <p:ext uri="{BB962C8B-B14F-4D97-AF65-F5344CB8AC3E}">
        <p14:creationId xmlns:p14="http://schemas.microsoft.com/office/powerpoint/2010/main" val="415749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(Wastewater)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u="sng" dirty="0"/>
          </a:p>
          <a:p>
            <a:pPr marL="45720" indent="0">
              <a:buNone/>
            </a:pPr>
            <a:r>
              <a:rPr lang="en-US" u="sng" dirty="0"/>
              <a:t>Reserves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Impact Fee Rev			$75,000				Growth</a:t>
            </a:r>
          </a:p>
          <a:p>
            <a:pPr marL="45720" indent="0">
              <a:buNone/>
            </a:pPr>
            <a:r>
              <a:rPr lang="en-US" dirty="0"/>
              <a:t>Impact Fee </a:t>
            </a:r>
            <a:r>
              <a:rPr lang="en-US" dirty="0" err="1"/>
              <a:t>Expen</a:t>
            </a:r>
            <a:r>
              <a:rPr lang="en-US" dirty="0"/>
              <a:t>.		$1,264</a:t>
            </a:r>
          </a:p>
          <a:p>
            <a:pPr marL="45720" indent="0">
              <a:buNone/>
            </a:pPr>
            <a:r>
              <a:rPr lang="en-US" dirty="0"/>
              <a:t>Total Impact Fees		$76,264</a:t>
            </a:r>
          </a:p>
          <a:p>
            <a:pPr marL="45720" indent="0">
              <a:buNone/>
            </a:pPr>
            <a:r>
              <a:rPr lang="en-US" dirty="0"/>
              <a:t>Fund Reserve			($74,734)			Spend Less</a:t>
            </a:r>
          </a:p>
          <a:p>
            <a:pPr marL="45720" indent="0">
              <a:buNone/>
            </a:pPr>
            <a:r>
              <a:rPr lang="en-US" dirty="0"/>
              <a:t>Total Change in Reserves 	$1,530				Out of Reserve</a:t>
            </a:r>
          </a:p>
        </p:txBody>
      </p:sp>
    </p:spTree>
    <p:extLst>
      <p:ext uri="{BB962C8B-B14F-4D97-AF65-F5344CB8AC3E}">
        <p14:creationId xmlns:p14="http://schemas.microsoft.com/office/powerpoint/2010/main" val="370632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(Wastewater)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Revenues	        		Mid-Year Adjust	    	Justification</a:t>
            </a:r>
          </a:p>
          <a:p>
            <a:pPr marL="45720" indent="0">
              <a:buNone/>
            </a:pPr>
            <a:r>
              <a:rPr lang="en-US" dirty="0" err="1"/>
              <a:t>Stormwater</a:t>
            </a:r>
            <a:r>
              <a:rPr lang="en-US" dirty="0"/>
              <a:t> Revenue		$30,580				Growth</a:t>
            </a:r>
          </a:p>
          <a:p>
            <a:pPr marL="45720" indent="0">
              <a:buNone/>
            </a:pPr>
            <a:r>
              <a:rPr lang="en-US" dirty="0"/>
              <a:t>Total Revenue			$30,580</a:t>
            </a:r>
          </a:p>
          <a:p>
            <a:pPr marL="45720" indent="0">
              <a:buNone/>
            </a:pPr>
            <a:r>
              <a:rPr lang="en-US" dirty="0"/>
              <a:t>Indirect Recovery		($226,273)</a:t>
            </a:r>
          </a:p>
        </p:txBody>
      </p:sp>
    </p:spTree>
    <p:extLst>
      <p:ext uri="{BB962C8B-B14F-4D97-AF65-F5344CB8AC3E}">
        <p14:creationId xmlns:p14="http://schemas.microsoft.com/office/powerpoint/2010/main" val="224395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</a:t>
            </a:r>
            <a:r>
              <a:rPr lang="en-US" dirty="0" err="1"/>
              <a:t>Stormwater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Expenditures	        		Mid-Year Adjust	    	Justification</a:t>
            </a:r>
          </a:p>
          <a:p>
            <a:pPr marL="45720" indent="0">
              <a:buNone/>
            </a:pPr>
            <a:r>
              <a:rPr lang="en-US" dirty="0" err="1"/>
              <a:t>Stormwater</a:t>
            </a:r>
            <a:r>
              <a:rPr lang="en-US" dirty="0"/>
              <a:t>			$46,358				</a:t>
            </a:r>
          </a:p>
          <a:p>
            <a:pPr marL="45720" indent="0">
              <a:buNone/>
            </a:pPr>
            <a:r>
              <a:rPr lang="en-US" dirty="0"/>
              <a:t>Total Expenditures		$46,358</a:t>
            </a:r>
          </a:p>
          <a:p>
            <a:pPr marL="45720" indent="0">
              <a:buNone/>
            </a:pPr>
            <a:r>
              <a:rPr lang="en-US" dirty="0"/>
              <a:t>Indirect Recovery		($201,131)			</a:t>
            </a:r>
          </a:p>
          <a:p>
            <a:pPr marL="45720" indent="0">
              <a:buNone/>
            </a:pPr>
            <a:r>
              <a:rPr lang="en-US" dirty="0"/>
              <a:t>Xfer from Sanitation		$772,676</a:t>
            </a:r>
          </a:p>
          <a:p>
            <a:pPr marL="45720" indent="0">
              <a:buNone/>
            </a:pPr>
            <a:r>
              <a:rPr lang="en-US" dirty="0"/>
              <a:t>Xfer from Water		$737,157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07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</a:t>
            </a:r>
            <a:r>
              <a:rPr lang="en-US" dirty="0" err="1"/>
              <a:t>Stormwater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u="sng" dirty="0"/>
          </a:p>
          <a:p>
            <a:pPr marL="45720" indent="0">
              <a:buNone/>
            </a:pPr>
            <a:r>
              <a:rPr lang="en-US" u="sng" dirty="0"/>
              <a:t>Reserves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Impact Fee Rev			$30,000				Growth</a:t>
            </a:r>
          </a:p>
          <a:p>
            <a:pPr marL="45720" indent="0">
              <a:buNone/>
            </a:pPr>
            <a:r>
              <a:rPr lang="en-US" dirty="0"/>
              <a:t>Impact Fee </a:t>
            </a:r>
            <a:r>
              <a:rPr lang="en-US" dirty="0" err="1"/>
              <a:t>Expen</a:t>
            </a:r>
            <a:r>
              <a:rPr lang="en-US" dirty="0"/>
              <a:t>.		$0</a:t>
            </a:r>
          </a:p>
          <a:p>
            <a:pPr marL="45720" indent="0">
              <a:buNone/>
            </a:pPr>
            <a:r>
              <a:rPr lang="en-US" dirty="0"/>
              <a:t>Total Impact Fees		$30,000</a:t>
            </a:r>
          </a:p>
          <a:p>
            <a:pPr marL="45720" indent="0">
              <a:buNone/>
            </a:pPr>
            <a:r>
              <a:rPr lang="en-US" dirty="0"/>
              <a:t>Fund Reserve			($45,778)			Spent Less</a:t>
            </a:r>
          </a:p>
          <a:p>
            <a:pPr marL="45720" indent="0">
              <a:buNone/>
            </a:pPr>
            <a:r>
              <a:rPr lang="en-US" dirty="0"/>
              <a:t>Total Change in Reserves 	($15,778)			Less Reserve</a:t>
            </a:r>
          </a:p>
        </p:txBody>
      </p:sp>
    </p:spTree>
    <p:extLst>
      <p:ext uri="{BB962C8B-B14F-4D97-AF65-F5344CB8AC3E}">
        <p14:creationId xmlns:p14="http://schemas.microsoft.com/office/powerpoint/2010/main" val="67897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(Sanitation)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Revenues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Sanitation Revenue		$51,600				Growth</a:t>
            </a:r>
          </a:p>
          <a:p>
            <a:pPr marL="45720" indent="0">
              <a:buNone/>
            </a:pPr>
            <a:r>
              <a:rPr lang="en-US" dirty="0"/>
              <a:t>Total Revenue			$51,600</a:t>
            </a:r>
          </a:p>
        </p:txBody>
      </p:sp>
    </p:spTree>
    <p:extLst>
      <p:ext uri="{BB962C8B-B14F-4D97-AF65-F5344CB8AC3E}">
        <p14:creationId xmlns:p14="http://schemas.microsoft.com/office/powerpoint/2010/main" val="58414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(Sanitation)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Expenditures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Sanitation			$51,600				</a:t>
            </a:r>
          </a:p>
          <a:p>
            <a:pPr marL="45720" indent="0">
              <a:buNone/>
            </a:pPr>
            <a:r>
              <a:rPr lang="en-US" dirty="0"/>
              <a:t>Total Expenditures		$75,786</a:t>
            </a:r>
          </a:p>
          <a:p>
            <a:pPr marL="45720" indent="0">
              <a:buNone/>
            </a:pPr>
            <a:r>
              <a:rPr lang="en-US" dirty="0"/>
              <a:t>Indirect Recovery		($251,414)			</a:t>
            </a:r>
          </a:p>
          <a:p>
            <a:pPr marL="45720" indent="0">
              <a:buNone/>
            </a:pPr>
            <a:r>
              <a:rPr lang="en-US" dirty="0"/>
              <a:t>Xfer to </a:t>
            </a:r>
            <a:r>
              <a:rPr lang="en-US" dirty="0" err="1"/>
              <a:t>Stormwater</a:t>
            </a:r>
            <a:r>
              <a:rPr lang="en-US" dirty="0"/>
              <a:t>		($772,676)</a:t>
            </a:r>
          </a:p>
        </p:txBody>
      </p:sp>
    </p:spTree>
    <p:extLst>
      <p:ext uri="{BB962C8B-B14F-4D97-AF65-F5344CB8AC3E}">
        <p14:creationId xmlns:p14="http://schemas.microsoft.com/office/powerpoint/2010/main" val="204829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(Sanitation)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u="sng" dirty="0"/>
          </a:p>
          <a:p>
            <a:pPr marL="45720" indent="0">
              <a:buNone/>
            </a:pPr>
            <a:r>
              <a:rPr lang="en-US" u="sng" dirty="0"/>
              <a:t>Reserves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Total Change in Reserves 	($24,186)			Less Reserve</a:t>
            </a:r>
          </a:p>
        </p:txBody>
      </p:sp>
    </p:spTree>
    <p:extLst>
      <p:ext uri="{BB962C8B-B14F-4D97-AF65-F5344CB8AC3E}">
        <p14:creationId xmlns:p14="http://schemas.microsoft.com/office/powerpoint/2010/main" val="246089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CRA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Fund Activity	        		Mid-Year Adjust	    	Justification</a:t>
            </a:r>
          </a:p>
          <a:p>
            <a:pPr marL="45720" indent="0">
              <a:buNone/>
            </a:pPr>
            <a:r>
              <a:rPr lang="en-US" dirty="0"/>
              <a:t>CRA Revenue			       ($8,499)				</a:t>
            </a:r>
          </a:p>
          <a:p>
            <a:pPr marL="45720" indent="0">
              <a:buNone/>
            </a:pPr>
            <a:r>
              <a:rPr lang="en-US" dirty="0"/>
              <a:t>Expenditures			        $83,026</a:t>
            </a:r>
          </a:p>
          <a:p>
            <a:pPr marL="45720" indent="0">
              <a:buNone/>
            </a:pPr>
            <a:r>
              <a:rPr lang="en-US" dirty="0"/>
              <a:t>Net				       ($91,525)</a:t>
            </a:r>
          </a:p>
          <a:p>
            <a:pPr marL="45720" indent="0">
              <a:buNone/>
            </a:pPr>
            <a:r>
              <a:rPr lang="en-US" dirty="0"/>
              <a:t>Reserve Change		       ($91,525)</a:t>
            </a:r>
          </a:p>
        </p:txBody>
      </p:sp>
    </p:spTree>
    <p:extLst>
      <p:ext uri="{BB962C8B-B14F-4D97-AF65-F5344CB8AC3E}">
        <p14:creationId xmlns:p14="http://schemas.microsoft.com/office/powerpoint/2010/main" val="28658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General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/>
          <a:lstStyle/>
          <a:p>
            <a:pPr marL="45720" indent="0">
              <a:buNone/>
            </a:pPr>
            <a:r>
              <a:rPr lang="en-US" u="sng" dirty="0"/>
              <a:t>General Fund Reserve		Mid-Year Adjust	Justification	</a:t>
            </a:r>
          </a:p>
          <a:p>
            <a:pPr marL="45720" indent="0">
              <a:buNone/>
            </a:pPr>
            <a:r>
              <a:rPr lang="en-US" dirty="0"/>
              <a:t>General Fund Rev.		$268,710		Permit Fees</a:t>
            </a:r>
          </a:p>
          <a:p>
            <a:pPr marL="45720" indent="0">
              <a:buNone/>
            </a:pPr>
            <a:r>
              <a:rPr lang="en-US" dirty="0"/>
              <a:t>							Impact Fees</a:t>
            </a:r>
          </a:p>
          <a:p>
            <a:pPr marL="45720" indent="0">
              <a:buNone/>
            </a:pPr>
            <a:r>
              <a:rPr lang="en-US" dirty="0"/>
              <a:t>							Contr. Animal Shelter	</a:t>
            </a:r>
          </a:p>
          <a:p>
            <a:pPr marL="45720" indent="0">
              <a:buNone/>
            </a:pPr>
            <a:r>
              <a:rPr lang="en-US" dirty="0"/>
              <a:t>							Interest Income</a:t>
            </a:r>
          </a:p>
          <a:p>
            <a:pPr marL="45720" indent="0">
              <a:buNone/>
            </a:pPr>
            <a:r>
              <a:rPr lang="en-US" dirty="0"/>
              <a:t>Grants				($200,000)		Removal of Porter Grant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Debt Proceeds			$6,090,000		Surtax Loan January</a:t>
            </a:r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General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en-US" u="sng" dirty="0"/>
              <a:t>Expenditures	        		Mid-Year Adjust	    		 Justification</a:t>
            </a:r>
          </a:p>
          <a:p>
            <a:pPr marL="45720" indent="0">
              <a:buNone/>
            </a:pPr>
            <a:r>
              <a:rPr lang="en-US" dirty="0"/>
              <a:t>Commission			        $2,400		            Adding FICA</a:t>
            </a:r>
          </a:p>
          <a:p>
            <a:pPr marL="45720" indent="0">
              <a:buNone/>
            </a:pPr>
            <a:r>
              <a:rPr lang="en-US" dirty="0"/>
              <a:t>City Manager			      ($18,641)	                  Xfer Higher Paid Emp.</a:t>
            </a:r>
          </a:p>
          <a:p>
            <a:pPr marL="45720" indent="0">
              <a:buNone/>
            </a:pPr>
            <a:r>
              <a:rPr lang="en-US" dirty="0"/>
              <a:t>Finance			                         $4,465	                   Reclassification/Insurance </a:t>
            </a:r>
          </a:p>
          <a:p>
            <a:pPr marL="45720" indent="0">
              <a:buNone/>
            </a:pPr>
            <a:r>
              <a:rPr lang="en-US" dirty="0"/>
              <a:t>Professional Services		       $110,750	            Eng., Rate Studies, Wiring City</a:t>
            </a:r>
          </a:p>
          <a:p>
            <a:pPr marL="45720" indent="0">
              <a:buNone/>
            </a:pPr>
            <a:r>
              <a:rPr lang="en-US" dirty="0"/>
              <a:t>Planning			       	       $30,960		Code </a:t>
            </a:r>
            <a:r>
              <a:rPr lang="en-US" dirty="0" err="1"/>
              <a:t>Enfor</a:t>
            </a:r>
            <a:r>
              <a:rPr lang="en-US" dirty="0"/>
              <a:t>., </a:t>
            </a:r>
            <a:r>
              <a:rPr lang="en-US" dirty="0" err="1"/>
              <a:t>demoltions</a:t>
            </a:r>
            <a:endParaRPr lang="en-US" dirty="0"/>
          </a:p>
          <a:p>
            <a:pPr marL="45720" indent="0">
              <a:buNone/>
            </a:pPr>
            <a:r>
              <a:rPr lang="en-US" dirty="0"/>
              <a:t>Public Works			      ($6,198)		          Salary Decreases 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en-US" dirty="0"/>
              <a:t>Admin Support			       $32,606		        Temps., Audio Equip., 							                   Purchase 809 Pennsylvania, 							Service Center, Internet Services 	</a:t>
            </a:r>
          </a:p>
        </p:txBody>
      </p:sp>
    </p:spTree>
    <p:extLst>
      <p:ext uri="{BB962C8B-B14F-4D97-AF65-F5344CB8AC3E}">
        <p14:creationId xmlns:p14="http://schemas.microsoft.com/office/powerpoint/2010/main" val="227630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General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Expenditures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Police				        $504,477			</a:t>
            </a:r>
            <a:r>
              <a:rPr lang="en-US" sz="1400" dirty="0"/>
              <a:t>Renovation Bldg., Traffic Unit </a:t>
            </a:r>
          </a:p>
          <a:p>
            <a:pPr marL="45720" indent="0">
              <a:buNone/>
            </a:pPr>
            <a:r>
              <a:rPr lang="en-US" dirty="0"/>
              <a:t>Fire 				       $235,000			Start Renovation Bldg.</a:t>
            </a:r>
          </a:p>
          <a:p>
            <a:pPr marL="45720" indent="0">
              <a:buNone/>
            </a:pPr>
            <a:r>
              <a:rPr lang="en-US" dirty="0"/>
              <a:t>Permits				           $517			Raises</a:t>
            </a:r>
          </a:p>
          <a:p>
            <a:pPr marL="45720" indent="0">
              <a:buNone/>
            </a:pPr>
            <a:r>
              <a:rPr lang="en-US" dirty="0"/>
              <a:t>Streets				      $5,531,412			</a:t>
            </a:r>
            <a:r>
              <a:rPr lang="en-US" sz="1400" dirty="0"/>
              <a:t>Salaries, Added 2 Employees, 								Roadside Mowing, Utilities 								Increase, Prisoner Trailer, Golf 								Cart Crossing, Road Paving, 								Uniform Purchasing</a:t>
            </a:r>
          </a:p>
          <a:p>
            <a:pPr marL="45720" indent="0">
              <a:buNone/>
            </a:pPr>
            <a:r>
              <a:rPr lang="en-US" dirty="0"/>
              <a:t>Fleet Maintenance			$0	</a:t>
            </a:r>
          </a:p>
        </p:txBody>
      </p:sp>
    </p:spTree>
    <p:extLst>
      <p:ext uri="{BB962C8B-B14F-4D97-AF65-F5344CB8AC3E}">
        <p14:creationId xmlns:p14="http://schemas.microsoft.com/office/powerpoint/2010/main" val="187631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General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Expenditures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Economic Development		     $30,017			</a:t>
            </a:r>
            <a:r>
              <a:rPr lang="en-US" sz="1400" dirty="0"/>
              <a:t>1911 Plat Incentive, 									Cemetery Cleanup</a:t>
            </a:r>
          </a:p>
          <a:p>
            <a:pPr marL="45720" indent="0">
              <a:buNone/>
            </a:pPr>
            <a:r>
              <a:rPr lang="en-US" dirty="0"/>
              <a:t>Library				     $59,590			</a:t>
            </a:r>
            <a:r>
              <a:rPr lang="en-US" sz="1600" dirty="0"/>
              <a:t>Roof, Plants, Windows, 								AC Work, Added Position</a:t>
            </a:r>
          </a:p>
          <a:p>
            <a:pPr marL="45720" indent="0">
              <a:buNone/>
            </a:pPr>
            <a:r>
              <a:rPr lang="en-US" dirty="0"/>
              <a:t>Leisure Services		   $119,500			Sheffield Park, Cain 								Griffin, Greenleaf, 							Cleaning Services, Ballfield, 								       Concerts</a:t>
            </a:r>
          </a:p>
          <a:p>
            <a:pPr marL="45720" indent="0">
              <a:buNone/>
            </a:pPr>
            <a:r>
              <a:rPr lang="en-US" dirty="0"/>
              <a:t>Debt Service			   $606,217			Payments On Surtax 									Loan</a:t>
            </a:r>
            <a:r>
              <a:rPr lang="en-US" sz="1100" dirty="0"/>
              <a:t>			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94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General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Reserves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Impact Fee Revenue		     $33,000			Growth</a:t>
            </a:r>
          </a:p>
          <a:p>
            <a:pPr marL="45720" indent="0">
              <a:buNone/>
            </a:pPr>
            <a:r>
              <a:rPr lang="en-US" dirty="0"/>
              <a:t>Impact Fee Expenditures	    ($739,528)			Restricted</a:t>
            </a:r>
          </a:p>
          <a:p>
            <a:pPr marL="45720" indent="0">
              <a:buNone/>
            </a:pPr>
            <a:r>
              <a:rPr lang="en-US" dirty="0"/>
              <a:t>Total Impact Fee Change	    ($706,528)</a:t>
            </a:r>
          </a:p>
          <a:p>
            <a:pPr marL="45720" indent="0">
              <a:buNone/>
            </a:pPr>
            <a:r>
              <a:rPr lang="en-US" dirty="0"/>
              <a:t>Fund Reserves			    ($377,834)			Non-Restricted</a:t>
            </a:r>
          </a:p>
          <a:p>
            <a:pPr marL="45720" indent="0">
              <a:buNone/>
            </a:pPr>
            <a:r>
              <a:rPr lang="en-US" dirty="0"/>
              <a:t>Total Change			  ($1,084,362)</a:t>
            </a:r>
            <a:r>
              <a:rPr lang="en-US" sz="1100" dirty="0"/>
              <a:t>		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2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(Water)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Revenue	        		Mid-Year Adjust	    	Justification</a:t>
            </a:r>
          </a:p>
          <a:p>
            <a:pPr marL="45720" indent="0">
              <a:buNone/>
            </a:pPr>
            <a:r>
              <a:rPr lang="en-US" dirty="0"/>
              <a:t>Water Revenue			$54,500				Growth</a:t>
            </a:r>
          </a:p>
          <a:p>
            <a:pPr marL="45720" indent="0">
              <a:buNone/>
            </a:pPr>
            <a:r>
              <a:rPr lang="en-US" dirty="0"/>
              <a:t>Debt Proceeds</a:t>
            </a:r>
            <a:r>
              <a:rPr lang="en-US" sz="1100" dirty="0"/>
              <a:t>	        		</a:t>
            </a:r>
            <a:r>
              <a:rPr lang="en-US" dirty="0"/>
              <a:t>$3,572,000			SRF Water Loan</a:t>
            </a:r>
          </a:p>
          <a:p>
            <a:pPr marL="45720" indent="0">
              <a:buNone/>
            </a:pPr>
            <a:r>
              <a:rPr lang="en-US" dirty="0"/>
              <a:t>Total Revenue			$3,626,500</a:t>
            </a:r>
          </a:p>
        </p:txBody>
      </p:sp>
    </p:spTree>
    <p:extLst>
      <p:ext uri="{BB962C8B-B14F-4D97-AF65-F5344CB8AC3E}">
        <p14:creationId xmlns:p14="http://schemas.microsoft.com/office/powerpoint/2010/main" val="354851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(Water)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u="sng" dirty="0"/>
              <a:t>Expenditures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Water				$3,614,900			SRF Loan</a:t>
            </a:r>
          </a:p>
          <a:p>
            <a:pPr marL="45720" indent="0">
              <a:buNone/>
            </a:pPr>
            <a:r>
              <a:rPr lang="en-US" dirty="0"/>
              <a:t>Total Expenditures		$3,614,900</a:t>
            </a:r>
          </a:p>
          <a:p>
            <a:pPr marL="45720" indent="0">
              <a:buNone/>
            </a:pPr>
            <a:r>
              <a:rPr lang="en-US" dirty="0"/>
              <a:t>Indirect Recovery		($452,545)</a:t>
            </a:r>
          </a:p>
          <a:p>
            <a:pPr marL="45720" indent="0">
              <a:buNone/>
            </a:pPr>
            <a:r>
              <a:rPr lang="en-US" dirty="0"/>
              <a:t>Transfer to </a:t>
            </a:r>
            <a:r>
              <a:rPr lang="en-US" dirty="0" err="1"/>
              <a:t>Stormwater</a:t>
            </a:r>
            <a:r>
              <a:rPr lang="en-US" dirty="0"/>
              <a:t>		($737,157)</a:t>
            </a:r>
          </a:p>
        </p:txBody>
      </p:sp>
    </p:spTree>
    <p:extLst>
      <p:ext uri="{BB962C8B-B14F-4D97-AF65-F5344CB8AC3E}">
        <p14:creationId xmlns:p14="http://schemas.microsoft.com/office/powerpoint/2010/main" val="316673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12" y="533400"/>
            <a:ext cx="8686801" cy="1066800"/>
          </a:xfrm>
        </p:spPr>
        <p:txBody>
          <a:bodyPr/>
          <a:lstStyle/>
          <a:p>
            <a:r>
              <a:rPr lang="en-US" dirty="0"/>
              <a:t>Enterprise Fund (Water)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752600"/>
            <a:ext cx="101346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u="sng" dirty="0"/>
          </a:p>
          <a:p>
            <a:pPr marL="45720" indent="0">
              <a:buNone/>
            </a:pPr>
            <a:r>
              <a:rPr lang="en-US" u="sng" dirty="0"/>
              <a:t>Reserves	        		Mid-Year Adjust	    	Justification</a:t>
            </a:r>
          </a:p>
          <a:p>
            <a:pPr marL="45720" indent="0">
              <a:buNone/>
            </a:pPr>
            <a:r>
              <a:rPr lang="en-US" dirty="0"/>
              <a:t>Impact Fee Rev			$52,000				Growth</a:t>
            </a:r>
          </a:p>
          <a:p>
            <a:pPr marL="45720" indent="0">
              <a:buNone/>
            </a:pPr>
            <a:r>
              <a:rPr lang="en-US" dirty="0"/>
              <a:t>Impact Fee </a:t>
            </a:r>
            <a:r>
              <a:rPr lang="en-US" dirty="0" err="1"/>
              <a:t>Expen</a:t>
            </a:r>
            <a:r>
              <a:rPr lang="en-US" dirty="0"/>
              <a:t>.		$105</a:t>
            </a:r>
          </a:p>
          <a:p>
            <a:pPr marL="45720" indent="0">
              <a:buNone/>
            </a:pPr>
            <a:r>
              <a:rPr lang="en-US" dirty="0"/>
              <a:t>Total Impact Fees		$52,105</a:t>
            </a:r>
          </a:p>
          <a:p>
            <a:pPr marL="45720" indent="0">
              <a:buNone/>
            </a:pPr>
            <a:r>
              <a:rPr lang="en-US" dirty="0"/>
              <a:t>Fund Reserve			($40,505)			Spend $40k less</a:t>
            </a:r>
          </a:p>
          <a:p>
            <a:pPr marL="45720" indent="0">
              <a:buNone/>
            </a:pPr>
            <a:r>
              <a:rPr lang="en-US" dirty="0"/>
              <a:t>Total Change in Reserves 	$11,600				Out of Reserve</a:t>
            </a:r>
          </a:p>
        </p:txBody>
      </p:sp>
    </p:spTree>
    <p:extLst>
      <p:ext uri="{BB962C8B-B14F-4D97-AF65-F5344CB8AC3E}">
        <p14:creationId xmlns:p14="http://schemas.microsoft.com/office/powerpoint/2010/main" val="236477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trategy presentation.potx" id="{A5F13A6F-AB02-4A73-816C-34C20B6AA795}" vid="{DE7FCDCE-56F1-4731-A067-3AC58DCA2BCA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presentation(2)</Template>
  <TotalTime>11587</TotalTime>
  <Words>1227</Words>
  <Application>Microsoft Office PowerPoint</Application>
  <PresentationFormat>Custom</PresentationFormat>
  <Paragraphs>117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Palatino Linotype</vt:lpstr>
      <vt:lpstr>Business strategy presentation</vt:lpstr>
      <vt:lpstr>Amended Budget</vt:lpstr>
      <vt:lpstr>General Fund</vt:lpstr>
      <vt:lpstr>General Fund</vt:lpstr>
      <vt:lpstr>General Fund</vt:lpstr>
      <vt:lpstr>General Fund</vt:lpstr>
      <vt:lpstr>General Fund</vt:lpstr>
      <vt:lpstr>Enterprise Fund (Water)</vt:lpstr>
      <vt:lpstr>Enterprise Fund (Water)</vt:lpstr>
      <vt:lpstr>Enterprise Fund (Water)</vt:lpstr>
      <vt:lpstr>Enterprise Fund (Wastewater)</vt:lpstr>
      <vt:lpstr>Enterprise Fund (Wastewater)</vt:lpstr>
      <vt:lpstr>Enterprise Fund (Wastewater)</vt:lpstr>
      <vt:lpstr>Enterprise Fund (Wastewater)</vt:lpstr>
      <vt:lpstr>Enterprise Fund (Stormwater)</vt:lpstr>
      <vt:lpstr>Enterprise Fund (Stormwater)</vt:lpstr>
      <vt:lpstr>Enterprise Fund (Sanitation)</vt:lpstr>
      <vt:lpstr>Enterprise Fund (Sanitation)</vt:lpstr>
      <vt:lpstr>Enterprise Fund (Sanitation)</vt:lpstr>
      <vt:lpstr>CRA Fund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Amended Budget</dc:title>
  <dc:creator>Mike White</dc:creator>
  <cp:lastModifiedBy>Jamie Warrick</cp:lastModifiedBy>
  <cp:revision>4</cp:revision>
  <cp:lastPrinted>2018-06-05T18:09:12Z</cp:lastPrinted>
  <dcterms:created xsi:type="dcterms:W3CDTF">2018-06-04T12:42:23Z</dcterms:created>
  <dcterms:modified xsi:type="dcterms:W3CDTF">2020-10-11T01:46:52Z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